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314" r:id="rId5"/>
    <p:sldId id="315" r:id="rId6"/>
    <p:sldId id="317" r:id="rId7"/>
    <p:sldId id="322" r:id="rId8"/>
    <p:sldId id="323" r:id="rId9"/>
    <p:sldId id="319" r:id="rId10"/>
    <p:sldId id="320" r:id="rId11"/>
    <p:sldId id="321" r:id="rId12"/>
    <p:sldId id="318" r:id="rId13"/>
    <p:sldId id="347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90" autoAdjust="0"/>
  </p:normalViewPr>
  <p:slideViewPr>
    <p:cSldViewPr>
      <p:cViewPr varScale="1">
        <p:scale>
          <a:sx n="57" d="100"/>
          <a:sy n="57" d="100"/>
        </p:scale>
        <p:origin x="9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/>
              <a:t>b) Pore </a:t>
            </a:r>
            <a:r>
              <a:rPr lang="en-US" sz="2800" b="1" u="sng" dirty="0" err="1"/>
              <a:t>usled</a:t>
            </a:r>
            <a:r>
              <a:rPr lang="en-US" sz="2800" b="1" u="sng" dirty="0"/>
              <a:t> </a:t>
            </a:r>
            <a:r>
              <a:rPr lang="en-US" sz="2800" b="1" u="sng" dirty="0" err="1"/>
              <a:t>skupljanja</a:t>
            </a:r>
            <a:r>
              <a:rPr lang="en-US" sz="2800" b="1" u="sng" dirty="0"/>
              <a:t>: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Al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legure</a:t>
            </a:r>
            <a:r>
              <a:rPr lang="en-US" sz="2800" dirty="0"/>
              <a:t> Al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err="1"/>
              <a:t>velik</a:t>
            </a:r>
            <a:r>
              <a:rPr lang="en-US" sz="2800" dirty="0"/>
              <a:t> </a:t>
            </a:r>
            <a:r>
              <a:rPr lang="en-US" sz="2800" dirty="0" err="1"/>
              <a:t>koeficijent</a:t>
            </a:r>
            <a:r>
              <a:rPr lang="en-US" sz="2800" dirty="0"/>
              <a:t> </a:t>
            </a:r>
            <a:r>
              <a:rPr lang="en-US" sz="2800" dirty="0" err="1"/>
              <a:t>toplotnog</a:t>
            </a:r>
            <a:r>
              <a:rPr lang="en-US" sz="2800" dirty="0"/>
              <a:t> </a:t>
            </a:r>
            <a:r>
              <a:rPr lang="en-US" sz="2800" dirty="0" err="1"/>
              <a:t>širenja</a:t>
            </a:r>
            <a:r>
              <a:rPr lang="en-US" sz="2800" dirty="0"/>
              <a:t>/</a:t>
            </a:r>
            <a:r>
              <a:rPr lang="en-US" sz="2800" dirty="0" err="1"/>
              <a:t>skupljanja</a:t>
            </a:r>
            <a:endParaRPr lang="en-US" sz="2800" dirty="0"/>
          </a:p>
          <a:p>
            <a:r>
              <a:rPr lang="en-US" sz="2800" dirty="0" err="1"/>
              <a:t>Nastaju</a:t>
            </a:r>
            <a:r>
              <a:rPr lang="en-US" sz="2800" dirty="0"/>
              <a:t> u </a:t>
            </a:r>
            <a:r>
              <a:rPr lang="en-US" sz="2800" dirty="0" err="1"/>
              <a:t>blizini</a:t>
            </a:r>
            <a:r>
              <a:rPr lang="en-US" sz="2800" dirty="0"/>
              <a:t> </a:t>
            </a:r>
            <a:r>
              <a:rPr lang="en-US" sz="2800" dirty="0" err="1"/>
              <a:t>linije</a:t>
            </a:r>
            <a:r>
              <a:rPr lang="en-US" sz="2800" dirty="0"/>
              <a:t> </a:t>
            </a:r>
            <a:r>
              <a:rPr lang="en-US" sz="2800" dirty="0" err="1"/>
              <a:t>topljenja</a:t>
            </a:r>
            <a:r>
              <a:rPr lang="en-US" sz="2800" dirty="0"/>
              <a:t>.</a:t>
            </a:r>
          </a:p>
          <a:p>
            <a:r>
              <a:rPr lang="en-US" sz="2800" dirty="0"/>
              <a:t>Pore </a:t>
            </a:r>
            <a:r>
              <a:rPr lang="en-US" sz="2800" dirty="0" err="1"/>
              <a:t>nepravilnog</a:t>
            </a:r>
            <a:r>
              <a:rPr lang="en-US" sz="2800" dirty="0"/>
              <a:t> </a:t>
            </a:r>
            <a:r>
              <a:rPr lang="en-US" sz="2800" dirty="0" err="1"/>
              <a:t>oblika</a:t>
            </a:r>
            <a:r>
              <a:rPr lang="en-US" sz="2800" dirty="0"/>
              <a:t>, </a:t>
            </a:r>
            <a:r>
              <a:rPr lang="en-US" sz="2800" dirty="0" err="1"/>
              <a:t>nastaju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mikrošupljina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622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Rešenje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u </a:t>
            </a:r>
            <a:r>
              <a:rPr lang="en-US" dirty="0" err="1"/>
              <a:t>šavu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čistoća</a:t>
            </a:r>
            <a:r>
              <a:rPr lang="en-US" dirty="0"/>
              <a:t> </a:t>
            </a:r>
            <a:r>
              <a:rPr lang="en-US" dirty="0" err="1"/>
              <a:t>zaštitnog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Optimalni</a:t>
            </a:r>
            <a:r>
              <a:rPr lang="en-US" dirty="0"/>
              <a:t> </a:t>
            </a:r>
            <a:r>
              <a:rPr lang="en-US" dirty="0" err="1"/>
              <a:t>režimi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predgrevanje</a:t>
            </a:r>
            <a:r>
              <a:rPr lang="en-US" dirty="0"/>
              <a:t> (</a:t>
            </a:r>
            <a:r>
              <a:rPr lang="en-US" dirty="0" err="1"/>
              <a:t>duže</a:t>
            </a:r>
            <a:r>
              <a:rPr lang="en-US" dirty="0"/>
              <a:t> </a:t>
            </a:r>
            <a:r>
              <a:rPr lang="en-US" dirty="0" err="1"/>
              <a:t>zadržavanje</a:t>
            </a:r>
            <a:r>
              <a:rPr lang="en-US" dirty="0"/>
              <a:t> u </a:t>
            </a:r>
            <a:r>
              <a:rPr lang="en-US" dirty="0" err="1"/>
              <a:t>tečnom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degazacije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998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Obrazovanje</a:t>
            </a:r>
            <a:r>
              <a:rPr lang="en-US" b="1" dirty="0"/>
              <a:t> </a:t>
            </a:r>
            <a:r>
              <a:rPr lang="en-US" b="1" dirty="0" err="1"/>
              <a:t>oksida</a:t>
            </a:r>
            <a:r>
              <a:rPr lang="en-US" b="1" dirty="0"/>
              <a:t> 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: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/>
            <a:r>
              <a:rPr lang="en-US" dirty="0"/>
              <a:t>Problem je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topljivi</a:t>
            </a:r>
            <a:r>
              <a:rPr lang="en-US" dirty="0"/>
              <a:t> </a:t>
            </a:r>
            <a:r>
              <a:rPr lang="en-US" dirty="0" err="1"/>
              <a:t>oksid</a:t>
            </a:r>
            <a:r>
              <a:rPr lang="en-US" dirty="0"/>
              <a:t> (</a:t>
            </a:r>
            <a:r>
              <a:rPr lang="en-US" dirty="0" err="1"/>
              <a:t>T</a:t>
            </a:r>
            <a:r>
              <a:rPr lang="en-US" baseline="-25000" dirty="0" err="1"/>
              <a:t>toplj</a:t>
            </a:r>
            <a:r>
              <a:rPr lang="en-US" baseline="-25000" dirty="0"/>
              <a:t>.</a:t>
            </a:r>
            <a:r>
              <a:rPr lang="en-US" dirty="0"/>
              <a:t>=2050</a:t>
            </a:r>
            <a:r>
              <a:rPr lang="sr-Latn-CS" baseline="30000" dirty="0"/>
              <a:t> o</a:t>
            </a:r>
            <a:r>
              <a:rPr lang="sr-Latn-CS" dirty="0"/>
              <a:t>C</a:t>
            </a:r>
            <a:r>
              <a:rPr lang="en-US" dirty="0"/>
              <a:t>)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štiti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oksidacije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mehanizam</a:t>
            </a:r>
            <a:r>
              <a:rPr lang="en-US" dirty="0"/>
              <a:t> </a:t>
            </a:r>
            <a:r>
              <a:rPr lang="en-US" dirty="0" err="1"/>
              <a:t>pasivizacije</a:t>
            </a:r>
            <a:r>
              <a:rPr lang="en-US" dirty="0"/>
              <a:t>.</a:t>
            </a:r>
          </a:p>
          <a:p>
            <a:pPr marL="514350" indent="-514350"/>
            <a:r>
              <a:rPr lang="en-US" dirty="0" err="1"/>
              <a:t>Oksid</a:t>
            </a:r>
            <a:r>
              <a:rPr lang="en-US" dirty="0"/>
              <a:t> </a:t>
            </a:r>
            <a:r>
              <a:rPr lang="en-US" dirty="0" err="1"/>
              <a:t>pokriva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rastop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kapi</a:t>
            </a:r>
            <a:r>
              <a:rPr lang="en-US" dirty="0"/>
              <a:t> </a:t>
            </a:r>
            <a:r>
              <a:rPr lang="en-US" dirty="0" err="1"/>
              <a:t>rastopljenog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stapanje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u </a:t>
            </a:r>
            <a:r>
              <a:rPr lang="en-US" dirty="0" err="1"/>
              <a:t>šavu</a:t>
            </a:r>
            <a:r>
              <a:rPr lang="en-US" dirty="0"/>
              <a:t>.</a:t>
            </a:r>
          </a:p>
          <a:p>
            <a:pPr marL="514350" indent="-514350"/>
            <a:r>
              <a:rPr lang="en-US" dirty="0" err="1"/>
              <a:t>Gustina</a:t>
            </a:r>
            <a:r>
              <a:rPr lang="en-US" dirty="0"/>
              <a:t>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/>
              <a:t>je </a:t>
            </a:r>
            <a:r>
              <a:rPr lang="en-US" dirty="0" err="1"/>
              <a:t>veća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aluminijum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se ne </a:t>
            </a:r>
            <a:r>
              <a:rPr lang="en-US" dirty="0" err="1"/>
              <a:t>izdvaja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r-Latn-RS" dirty="0"/>
              <a:t>ć odlazi u jezgro</a:t>
            </a:r>
            <a:r>
              <a:rPr lang="en-US" dirty="0"/>
              <a:t>  - </a:t>
            </a:r>
            <a:r>
              <a:rPr lang="en-US" dirty="0" err="1"/>
              <a:t>šav</a:t>
            </a:r>
            <a:r>
              <a:rPr lang="en-US" dirty="0"/>
              <a:t> je </a:t>
            </a:r>
            <a:r>
              <a:rPr lang="en-US" dirty="0" err="1"/>
              <a:t>krt</a:t>
            </a:r>
            <a:r>
              <a:rPr lang="en-US" dirty="0"/>
              <a:t>, </a:t>
            </a:r>
            <a:r>
              <a:rPr lang="en-US" dirty="0" err="1"/>
              <a:t>loših</a:t>
            </a:r>
            <a:r>
              <a:rPr lang="en-US" dirty="0"/>
              <a:t> </a:t>
            </a:r>
            <a:r>
              <a:rPr lang="en-US" dirty="0" err="1"/>
              <a:t>meh.osobina</a:t>
            </a:r>
            <a:r>
              <a:rPr lang="en-US" dirty="0"/>
              <a:t>.</a:t>
            </a:r>
          </a:p>
          <a:p>
            <a:pPr marL="514350" indent="-514350"/>
            <a:endParaRPr lang="en-US" dirty="0"/>
          </a:p>
          <a:p>
            <a:pPr marL="514350" indent="-514350">
              <a:buNone/>
            </a:pPr>
            <a:r>
              <a:rPr lang="en-US" dirty="0" err="1"/>
              <a:t>Rešenje</a:t>
            </a:r>
            <a:r>
              <a:rPr lang="en-US" dirty="0"/>
              <a:t>: 	-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topitelja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izdvaja</a:t>
            </a:r>
            <a:r>
              <a:rPr lang="en-US" dirty="0"/>
              <a:t>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 err="1"/>
              <a:t>i</a:t>
            </a:r>
            <a:r>
              <a:rPr lang="en-US" dirty="0"/>
              <a:t> 			   </a:t>
            </a:r>
            <a:r>
              <a:rPr lang="en-US" dirty="0" err="1"/>
              <a:t>prevodi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u </a:t>
            </a:r>
            <a:r>
              <a:rPr lang="en-US" dirty="0" err="1"/>
              <a:t>trosku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r>
              <a:rPr lang="en-US" dirty="0"/>
              <a:t>			-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neposredno</a:t>
            </a:r>
            <a:r>
              <a:rPr lang="en-US" dirty="0"/>
              <a:t> pre 			   </a:t>
            </a:r>
            <a:r>
              <a:rPr lang="en-US" dirty="0" err="1"/>
              <a:t>zavarivanja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6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4. </a:t>
            </a:r>
            <a:r>
              <a:rPr lang="en-US" sz="2700" b="1" dirty="0" err="1"/>
              <a:t>Naponska</a:t>
            </a:r>
            <a:r>
              <a:rPr lang="en-US" sz="2700" b="1" dirty="0"/>
              <a:t> </a:t>
            </a:r>
            <a:r>
              <a:rPr lang="en-US" sz="2700" b="1" dirty="0" err="1"/>
              <a:t>korozija</a:t>
            </a:r>
            <a:r>
              <a:rPr lang="en-US" sz="2700" b="1" dirty="0"/>
              <a:t>:</a:t>
            </a:r>
          </a:p>
          <a:p>
            <a:pPr marL="0" indent="0">
              <a:buNone/>
            </a:pPr>
            <a:endParaRPr lang="en-US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305342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legura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taložno</a:t>
            </a:r>
            <a:r>
              <a:rPr lang="en-US" sz="2400" dirty="0"/>
              <a:t> </a:t>
            </a:r>
            <a:r>
              <a:rPr lang="en-US" sz="2400" dirty="0" err="1"/>
              <a:t>ojačavaju</a:t>
            </a:r>
            <a:r>
              <a:rPr lang="en-US" sz="2400" dirty="0"/>
              <a:t>; </a:t>
            </a:r>
            <a:r>
              <a:rPr lang="en-US" sz="2400" dirty="0" err="1"/>
              <a:t>primeri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Legura</a:t>
            </a:r>
            <a:r>
              <a:rPr lang="en-US" sz="2400" dirty="0"/>
              <a:t> </a:t>
            </a:r>
            <a:r>
              <a:rPr lang="sr-Latn-CS" sz="2400" dirty="0"/>
              <a:t>Al-</a:t>
            </a:r>
            <a:r>
              <a:rPr lang="sr-Latn-CS" sz="2400" dirty="0" err="1"/>
              <a:t>Zn</a:t>
            </a:r>
            <a:r>
              <a:rPr lang="sr-Latn-CS" sz="2400" dirty="0"/>
              <a:t>-Mg:</a:t>
            </a:r>
            <a:r>
              <a:rPr lang="en-US" sz="2400" dirty="0"/>
              <a:t> </a:t>
            </a:r>
            <a:r>
              <a:rPr lang="sr-Latn-CS" sz="2400" dirty="0"/>
              <a:t>Segregacija vodonika i magnezijuma po granicama zrna, čime se slabi zrno i izaziva interkristalni lom.</a:t>
            </a:r>
          </a:p>
          <a:p>
            <a:r>
              <a:rPr lang="en-US" sz="2400" dirty="0" err="1"/>
              <a:t>Legura</a:t>
            </a:r>
            <a:r>
              <a:rPr lang="en-US" sz="2400" dirty="0"/>
              <a:t> </a:t>
            </a:r>
            <a:r>
              <a:rPr lang="sr-Latn-CS" sz="2400" dirty="0"/>
              <a:t>Al-</a:t>
            </a:r>
            <a:r>
              <a:rPr lang="sr-Latn-CS" sz="2400" dirty="0" err="1"/>
              <a:t>Cu</a:t>
            </a:r>
            <a:r>
              <a:rPr lang="sr-Latn-CS" sz="2400" dirty="0"/>
              <a:t>:</a:t>
            </a:r>
            <a:r>
              <a:rPr lang="en-US" sz="2400" dirty="0"/>
              <a:t> </a:t>
            </a:r>
            <a:r>
              <a:rPr lang="sr-Latn-CS" sz="2400" dirty="0"/>
              <a:t>Segregacija </a:t>
            </a:r>
            <a:r>
              <a:rPr lang="sr-Latn-CS" sz="2400" dirty="0">
                <a:sym typeface="Symbol"/>
              </a:rPr>
              <a:t>’ faze po granicama zrna, čime se zrno slabi i izaziva </a:t>
            </a:r>
            <a:r>
              <a:rPr lang="en-US" sz="2400" dirty="0" err="1">
                <a:sym typeface="Symbol"/>
              </a:rPr>
              <a:t>i</a:t>
            </a:r>
            <a:r>
              <a:rPr lang="sr-Latn-CS" sz="2400" dirty="0">
                <a:sym typeface="Symbol"/>
              </a:rPr>
              <a:t>nterkristalni lom.</a:t>
            </a:r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Symbol"/>
              </a:rPr>
              <a:t>Rešenje</a:t>
            </a:r>
            <a:r>
              <a:rPr lang="en-US" sz="2400" dirty="0">
                <a:sym typeface="Symbol"/>
              </a:rPr>
              <a:t>: </a:t>
            </a:r>
            <a:r>
              <a:rPr lang="en-US" sz="2400" dirty="0" err="1">
                <a:sym typeface="Symbol"/>
              </a:rPr>
              <a:t>primena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postupka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zavarivanja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trenjem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sa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mešanjem</a:t>
            </a:r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sr-Latn-C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4155260"/>
            <a:ext cx="7239000" cy="26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336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Uticajni</a:t>
            </a:r>
            <a:r>
              <a:rPr lang="en-US" u="sng" dirty="0"/>
              <a:t> </a:t>
            </a:r>
            <a:r>
              <a:rPr lang="en-US" u="sng" dirty="0" err="1"/>
              <a:t>faktori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zavarljivost</a:t>
            </a:r>
            <a:r>
              <a:rPr lang="en-US" u="sng" dirty="0"/>
              <a:t> </a:t>
            </a:r>
            <a:r>
              <a:rPr lang="en-US" u="sng" dirty="0" err="1"/>
              <a:t>legura</a:t>
            </a:r>
            <a:r>
              <a:rPr lang="en-US" u="sng" dirty="0"/>
              <a:t> </a:t>
            </a:r>
            <a:r>
              <a:rPr lang="en-US" u="sng" dirty="0" err="1"/>
              <a:t>aluminijuma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 </a:t>
            </a: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žljeba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Predgrevanje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zaštitnog</a:t>
            </a:r>
            <a:r>
              <a:rPr lang="en-US" dirty="0"/>
              <a:t> </a:t>
            </a:r>
            <a:r>
              <a:rPr lang="en-US" dirty="0" err="1"/>
              <a:t>gasa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1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Izbor</a:t>
            </a:r>
            <a:r>
              <a:rPr lang="en-US" u="sng" dirty="0"/>
              <a:t> </a:t>
            </a:r>
            <a:r>
              <a:rPr lang="en-US" u="sng" dirty="0" err="1"/>
              <a:t>dodatnog</a:t>
            </a:r>
            <a:r>
              <a:rPr lang="en-US" u="sng" dirty="0"/>
              <a:t> </a:t>
            </a:r>
            <a:r>
              <a:rPr lang="en-US" u="sng" dirty="0" err="1"/>
              <a:t>materijala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Kompromis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: </a:t>
            </a:r>
            <a:r>
              <a:rPr lang="en-US" sz="2400" dirty="0" err="1"/>
              <a:t>osetljivosti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prsline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čvrstoću</a:t>
            </a:r>
            <a:r>
              <a:rPr lang="en-US" sz="2400" dirty="0"/>
              <a:t> (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čvrstoća</a:t>
            </a:r>
            <a:r>
              <a:rPr lang="en-US" sz="2400" dirty="0"/>
              <a:t> </a:t>
            </a:r>
            <a:r>
              <a:rPr lang="en-US" sz="2400" dirty="0" err="1"/>
              <a:t>veća</a:t>
            </a:r>
            <a:r>
              <a:rPr lang="en-US" sz="2400" dirty="0"/>
              <a:t>, </a:t>
            </a:r>
            <a:r>
              <a:rPr lang="en-US" sz="2400" dirty="0" err="1"/>
              <a:t>veća</a:t>
            </a:r>
            <a:r>
              <a:rPr lang="en-US" sz="2400" dirty="0"/>
              <a:t> je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osetljivost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prsline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obrnuto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legirani</a:t>
            </a:r>
            <a:r>
              <a:rPr lang="en-US" sz="2400" dirty="0"/>
              <a:t> DM </a:t>
            </a:r>
            <a:r>
              <a:rPr lang="en-US" sz="2400" dirty="0" err="1"/>
              <a:t>obezbeđuje</a:t>
            </a:r>
            <a:r>
              <a:rPr lang="en-US" sz="2400" dirty="0"/>
              <a:t> </a:t>
            </a:r>
            <a:r>
              <a:rPr lang="en-US" sz="2400" dirty="0" err="1"/>
              <a:t>manju</a:t>
            </a:r>
            <a:r>
              <a:rPr lang="en-US" sz="2400" dirty="0"/>
              <a:t> </a:t>
            </a:r>
            <a:r>
              <a:rPr lang="en-US" sz="2400" dirty="0" err="1"/>
              <a:t>osetljivost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prsline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Primer: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447" t="19792" r="17789" b="17708"/>
          <a:stretch/>
        </p:blipFill>
        <p:spPr>
          <a:xfrm>
            <a:off x="609600" y="2831432"/>
            <a:ext cx="7543800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Priprema</a:t>
            </a:r>
            <a:r>
              <a:rPr lang="en-US" u="sng" dirty="0"/>
              <a:t> </a:t>
            </a:r>
            <a:r>
              <a:rPr lang="en-US" u="sng" dirty="0" err="1"/>
              <a:t>žljeba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Pre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odmašćivanje</a:t>
            </a:r>
            <a:r>
              <a:rPr lang="en-US" dirty="0"/>
              <a:t>, </a:t>
            </a:r>
            <a:r>
              <a:rPr lang="en-US" dirty="0" err="1"/>
              <a:t>sušenje</a:t>
            </a:r>
            <a:r>
              <a:rPr lang="en-US" dirty="0"/>
              <a:t>,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en-US" dirty="0" err="1"/>
              <a:t>oksidnog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mehaničkim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četkama</a:t>
            </a:r>
            <a:r>
              <a:rPr lang="en-US" dirty="0"/>
              <a:t> od </a:t>
            </a:r>
            <a:r>
              <a:rPr lang="en-US" dirty="0" err="1"/>
              <a:t>nerđajućeg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toga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(</a:t>
            </a:r>
            <a:r>
              <a:rPr lang="en-US" dirty="0" err="1"/>
              <a:t>oksidni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tanak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ujednačen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žljeba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obaranjem</a:t>
            </a:r>
            <a:r>
              <a:rPr lang="en-US" dirty="0"/>
              <a:t> u </a:t>
            </a:r>
            <a:r>
              <a:rPr lang="en-US" dirty="0" err="1"/>
              <a:t>korenu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60" t="40625" r="21303" b="31414"/>
          <a:stretch/>
        </p:blipFill>
        <p:spPr>
          <a:xfrm>
            <a:off x="838200" y="4114800"/>
            <a:ext cx="72390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181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Loše</a:t>
            </a:r>
            <a:r>
              <a:rPr lang="en-US" b="1" i="1" dirty="0"/>
              <a:t> </a:t>
            </a:r>
            <a:r>
              <a:rPr lang="en-US" b="1" i="1" dirty="0" err="1"/>
              <a:t>formiranje</a:t>
            </a:r>
            <a:r>
              <a:rPr lang="en-US" b="1" i="1" dirty="0"/>
              <a:t> </a:t>
            </a:r>
            <a:r>
              <a:rPr lang="en-US" b="1" i="1" dirty="0" err="1"/>
              <a:t>korena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5181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Dobro </a:t>
            </a:r>
            <a:r>
              <a:rPr lang="en-US" b="1" i="1" dirty="0" err="1"/>
              <a:t>formiranje</a:t>
            </a:r>
            <a:r>
              <a:rPr lang="en-US" b="1" i="1" dirty="0"/>
              <a:t> </a:t>
            </a:r>
            <a:r>
              <a:rPr lang="en-US" b="1" i="1" dirty="0" err="1"/>
              <a:t>korena</a:t>
            </a:r>
            <a:endParaRPr lang="en-US" b="1" i="1" dirty="0"/>
          </a:p>
        </p:txBody>
      </p:sp>
      <p:sp>
        <p:nvSpPr>
          <p:cNvPr id="7" name="Right Arrow 6"/>
          <p:cNvSpPr/>
          <p:nvPr/>
        </p:nvSpPr>
        <p:spPr>
          <a:xfrm rot="20040126">
            <a:off x="2095500" y="5276205"/>
            <a:ext cx="990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249708">
            <a:off x="6019405" y="5153499"/>
            <a:ext cx="1913623" cy="1192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u="sng" dirty="0" err="1"/>
              <a:t>Predgrevanje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Kompenzacija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topl.provodljivosti</a:t>
            </a:r>
            <a:r>
              <a:rPr lang="en-US" sz="2400" dirty="0"/>
              <a:t>, </a:t>
            </a:r>
            <a:r>
              <a:rPr lang="en-US" sz="2400" dirty="0" err="1"/>
              <a:t>povećanje</a:t>
            </a:r>
            <a:r>
              <a:rPr lang="en-US" sz="2400" dirty="0"/>
              <a:t> </a:t>
            </a:r>
            <a:r>
              <a:rPr lang="en-US" sz="2400" dirty="0" err="1"/>
              <a:t>uvara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verovatnoće</a:t>
            </a:r>
            <a:r>
              <a:rPr lang="en-US" sz="2400" dirty="0"/>
              <a:t> </a:t>
            </a:r>
            <a:r>
              <a:rPr lang="en-US" sz="2400" dirty="0" err="1"/>
              <a:t>nastanka</a:t>
            </a:r>
            <a:r>
              <a:rPr lang="en-US" sz="2400" dirty="0"/>
              <a:t> </a:t>
            </a:r>
            <a:r>
              <a:rPr lang="en-US" sz="2400" dirty="0" err="1"/>
              <a:t>vrućih</a:t>
            </a:r>
            <a:r>
              <a:rPr lang="en-US" sz="2400" dirty="0"/>
              <a:t> </a:t>
            </a:r>
            <a:r>
              <a:rPr lang="en-US" sz="2400" dirty="0" err="1"/>
              <a:t>prslina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Uticajni</a:t>
            </a:r>
            <a:r>
              <a:rPr lang="en-US" sz="2400" dirty="0"/>
              <a:t> </a:t>
            </a:r>
            <a:r>
              <a:rPr lang="en-US" sz="2400" dirty="0" err="1"/>
              <a:t>faktori</a:t>
            </a:r>
            <a:r>
              <a:rPr lang="en-US" sz="2400" dirty="0"/>
              <a:t>: </a:t>
            </a:r>
            <a:r>
              <a:rPr lang="en-US" sz="2400" dirty="0" err="1"/>
              <a:t>toplotnofizičke</a:t>
            </a:r>
            <a:r>
              <a:rPr lang="en-US" sz="2400" dirty="0"/>
              <a:t> </a:t>
            </a:r>
            <a:r>
              <a:rPr lang="en-US" sz="2400" dirty="0" err="1"/>
              <a:t>osobine</a:t>
            </a:r>
            <a:r>
              <a:rPr lang="en-US" sz="2400" dirty="0"/>
              <a:t> OM, </a:t>
            </a:r>
            <a:r>
              <a:rPr lang="en-US" sz="2400" dirty="0" err="1"/>
              <a:t>postupak</a:t>
            </a:r>
            <a:r>
              <a:rPr lang="en-US" sz="2400" dirty="0"/>
              <a:t> </a:t>
            </a:r>
            <a:r>
              <a:rPr lang="en-US" sz="2400" dirty="0" err="1"/>
              <a:t>zavarivanja</a:t>
            </a:r>
            <a:r>
              <a:rPr lang="en-US" sz="2400" dirty="0"/>
              <a:t> (</a:t>
            </a:r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toplote</a:t>
            </a:r>
            <a:r>
              <a:rPr lang="en-US" sz="2400" dirty="0"/>
              <a:t> </a:t>
            </a:r>
            <a:r>
              <a:rPr lang="en-US" sz="2400" dirty="0" err="1"/>
              <a:t>veći</a:t>
            </a:r>
            <a:r>
              <a:rPr lang="en-US" sz="2400" dirty="0"/>
              <a:t>, </a:t>
            </a:r>
            <a:r>
              <a:rPr lang="en-US" sz="2400" dirty="0" err="1"/>
              <a:t>manja</a:t>
            </a:r>
            <a:r>
              <a:rPr lang="en-US" sz="2400" dirty="0"/>
              <a:t> </a:t>
            </a:r>
            <a:r>
              <a:rPr lang="en-US" sz="2400" dirty="0" err="1"/>
              <a:t>temp.predgrevanja</a:t>
            </a:r>
            <a:r>
              <a:rPr lang="en-US" sz="2400" dirty="0"/>
              <a:t>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geometrija</a:t>
            </a:r>
            <a:r>
              <a:rPr lang="en-US" sz="2400" dirty="0"/>
              <a:t> </a:t>
            </a:r>
            <a:r>
              <a:rPr lang="en-US" sz="2400" dirty="0" err="1"/>
              <a:t>dela</a:t>
            </a:r>
            <a:r>
              <a:rPr lang="en-US" sz="2400" dirty="0"/>
              <a:t> (</a:t>
            </a:r>
            <a:r>
              <a:rPr lang="en-US" sz="2400" dirty="0" err="1"/>
              <a:t>veći</a:t>
            </a:r>
            <a:r>
              <a:rPr lang="en-US" sz="2400" dirty="0"/>
              <a:t> </a:t>
            </a:r>
            <a:r>
              <a:rPr lang="en-US" sz="2400" dirty="0" err="1"/>
              <a:t>presek</a:t>
            </a:r>
            <a:r>
              <a:rPr lang="en-US" sz="2400" dirty="0"/>
              <a:t>, </a:t>
            </a:r>
            <a:r>
              <a:rPr lang="en-US" sz="2400" dirty="0" err="1"/>
              <a:t>veća</a:t>
            </a:r>
            <a:r>
              <a:rPr lang="en-US" sz="2400" dirty="0"/>
              <a:t> temperature </a:t>
            </a:r>
            <a:r>
              <a:rPr lang="en-US" sz="2400" dirty="0" err="1"/>
              <a:t>predgrevanja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 err="1"/>
              <a:t>Širina</a:t>
            </a:r>
            <a:r>
              <a:rPr lang="en-US" sz="2400" dirty="0"/>
              <a:t> </a:t>
            </a:r>
            <a:r>
              <a:rPr lang="en-US" sz="2400" dirty="0" err="1"/>
              <a:t>područja</a:t>
            </a:r>
            <a:r>
              <a:rPr lang="en-US" sz="2400" dirty="0"/>
              <a:t> </a:t>
            </a:r>
            <a:r>
              <a:rPr lang="en-US" sz="2400" dirty="0" err="1"/>
              <a:t>predgrevanja</a:t>
            </a:r>
            <a:r>
              <a:rPr lang="en-US" sz="2400" dirty="0"/>
              <a:t> ~10xdebljina OM, </a:t>
            </a:r>
            <a:r>
              <a:rPr lang="en-US" sz="2400" dirty="0" err="1"/>
              <a:t>najviše</a:t>
            </a:r>
            <a:r>
              <a:rPr lang="en-US" sz="2400" dirty="0"/>
              <a:t> 250 mm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62" t="29166" r="13688" b="15625"/>
          <a:stretch/>
        </p:blipFill>
        <p:spPr>
          <a:xfrm>
            <a:off x="533400" y="3414233"/>
            <a:ext cx="8382000" cy="34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9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u="sng" dirty="0" err="1"/>
              <a:t>Izbor</a:t>
            </a:r>
            <a:r>
              <a:rPr lang="en-US" u="sng" dirty="0"/>
              <a:t> </a:t>
            </a:r>
            <a:r>
              <a:rPr lang="en-US" u="sng" dirty="0" err="1"/>
              <a:t>zaštitnog</a:t>
            </a:r>
            <a:r>
              <a:rPr lang="en-US" u="sng" dirty="0"/>
              <a:t> </a:t>
            </a:r>
            <a:r>
              <a:rPr lang="en-US" u="sng" dirty="0" err="1"/>
              <a:t>gasa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Ar</a:t>
            </a:r>
            <a:r>
              <a:rPr lang="en-US" sz="2400" dirty="0"/>
              <a:t>, </a:t>
            </a:r>
            <a:r>
              <a:rPr lang="en-US" sz="2400" dirty="0" err="1"/>
              <a:t>Ar+He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Sa </a:t>
            </a:r>
            <a:r>
              <a:rPr lang="en-US" sz="2400" dirty="0" err="1"/>
              <a:t>mešavinom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He,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adekvatnu</a:t>
            </a:r>
            <a:r>
              <a:rPr lang="en-US" sz="2400" dirty="0"/>
              <a:t> </a:t>
            </a:r>
            <a:r>
              <a:rPr lang="en-US" sz="2400" dirty="0" err="1"/>
              <a:t>zaštitu</a:t>
            </a:r>
            <a:r>
              <a:rPr lang="en-US" sz="2400" dirty="0"/>
              <a:t> je </a:t>
            </a:r>
            <a:r>
              <a:rPr lang="en-US" sz="2400" dirty="0" err="1"/>
              <a:t>potrebna</a:t>
            </a:r>
            <a:r>
              <a:rPr lang="en-US" sz="2400" dirty="0"/>
              <a:t> </a:t>
            </a:r>
            <a:r>
              <a:rPr lang="en-US" sz="2400" dirty="0" err="1"/>
              <a:t>zapremina</a:t>
            </a:r>
            <a:r>
              <a:rPr lang="en-US" sz="2400" dirty="0"/>
              <a:t> 2-3x </a:t>
            </a:r>
            <a:r>
              <a:rPr lang="en-US" sz="2400" dirty="0" err="1"/>
              <a:t>veća</a:t>
            </a:r>
            <a:r>
              <a:rPr lang="en-US" sz="2400" dirty="0"/>
              <a:t>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gustine</a:t>
            </a:r>
            <a:r>
              <a:rPr lang="en-US" sz="2400" dirty="0"/>
              <a:t> He</a:t>
            </a:r>
          </a:p>
          <a:p>
            <a:pPr>
              <a:buFontTx/>
              <a:buChar char="-"/>
            </a:pPr>
            <a:r>
              <a:rPr lang="en-US" sz="2400" dirty="0"/>
              <a:t>Sa </a:t>
            </a:r>
            <a:r>
              <a:rPr lang="en-US" sz="2400" dirty="0" err="1"/>
              <a:t>mešavinom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He, </a:t>
            </a:r>
            <a:r>
              <a:rPr lang="en-US" sz="2400" dirty="0" err="1"/>
              <a:t>veća</a:t>
            </a:r>
            <a:r>
              <a:rPr lang="en-US" sz="2400" dirty="0"/>
              <a:t> je </a:t>
            </a:r>
            <a:r>
              <a:rPr lang="en-US" sz="2400" dirty="0" err="1"/>
              <a:t>snaga</a:t>
            </a:r>
            <a:r>
              <a:rPr lang="en-US" sz="2400" dirty="0"/>
              <a:t> </a:t>
            </a:r>
            <a:r>
              <a:rPr lang="en-US" sz="2400" dirty="0" err="1"/>
              <a:t>luka</a:t>
            </a:r>
            <a:r>
              <a:rPr lang="en-US" sz="2400" dirty="0"/>
              <a:t>, </a:t>
            </a:r>
            <a:r>
              <a:rPr lang="en-US" sz="2400" dirty="0" err="1"/>
              <a:t>uvar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brz.zavarivanja</a:t>
            </a: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03" t="45833" r="24939" b="15625"/>
          <a:stretch/>
        </p:blipFill>
        <p:spPr>
          <a:xfrm>
            <a:off x="161925" y="2895600"/>
            <a:ext cx="89058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2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Zavarljivost</a:t>
            </a:r>
            <a:r>
              <a:rPr lang="en-US" dirty="0"/>
              <a:t> </a:t>
            </a:r>
            <a:r>
              <a:rPr lang="en-US" dirty="0" err="1"/>
              <a:t>livenih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aluminijuma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Prisustvo</a:t>
            </a:r>
            <a:r>
              <a:rPr lang="en-US" dirty="0"/>
              <a:t> </a:t>
            </a:r>
            <a:r>
              <a:rPr lang="en-US" dirty="0" err="1"/>
              <a:t>mikrošupljina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livene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deformabilnost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lošiju</a:t>
            </a:r>
            <a:r>
              <a:rPr lang="en-US" dirty="0"/>
              <a:t> </a:t>
            </a:r>
            <a:r>
              <a:rPr lang="en-US" dirty="0" err="1"/>
              <a:t>zavarljivost</a:t>
            </a:r>
            <a:endParaRPr lang="en-US" dirty="0"/>
          </a:p>
          <a:p>
            <a:r>
              <a:rPr lang="en-US" dirty="0" err="1"/>
              <a:t>Najbolja</a:t>
            </a:r>
            <a:r>
              <a:rPr lang="en-US" dirty="0"/>
              <a:t> </a:t>
            </a:r>
            <a:r>
              <a:rPr lang="en-US" dirty="0" err="1"/>
              <a:t>zavarljivost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Al </a:t>
            </a:r>
            <a:r>
              <a:rPr lang="en-US" dirty="0" err="1"/>
              <a:t>sa</a:t>
            </a:r>
            <a:r>
              <a:rPr lang="en-US" dirty="0"/>
              <a:t> 7-12% Si, a </a:t>
            </a:r>
            <a:r>
              <a:rPr lang="en-US" dirty="0" err="1"/>
              <a:t>dodatak</a:t>
            </a:r>
            <a:r>
              <a:rPr lang="en-US" dirty="0"/>
              <a:t> Cu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zavaljivost</a:t>
            </a:r>
            <a:endParaRPr lang="en-US" dirty="0"/>
          </a:p>
          <a:p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nečistoća</a:t>
            </a:r>
            <a:r>
              <a:rPr lang="en-US" dirty="0"/>
              <a:t> je </a:t>
            </a:r>
            <a:r>
              <a:rPr lang="en-US" dirty="0" err="1"/>
              <a:t>pogodna</a:t>
            </a:r>
            <a:r>
              <a:rPr lang="en-US" dirty="0"/>
              <a:t> </a:t>
            </a:r>
            <a:r>
              <a:rPr lang="en-US" dirty="0" err="1"/>
              <a:t>primena</a:t>
            </a:r>
            <a:r>
              <a:rPr lang="en-US" dirty="0"/>
              <a:t> REL/E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oblogom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funkcijom</a:t>
            </a:r>
            <a:r>
              <a:rPr lang="en-US" dirty="0"/>
              <a:t> </a:t>
            </a:r>
            <a:r>
              <a:rPr lang="en-US" dirty="0" err="1"/>
              <a:t>topitelja</a:t>
            </a:r>
            <a:endParaRPr lang="en-US" dirty="0"/>
          </a:p>
          <a:p>
            <a:r>
              <a:rPr lang="en-US" dirty="0" err="1"/>
              <a:t>Predgrevanje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150-250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589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aluminijuma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legura</a:t>
            </a:r>
            <a:r>
              <a:rPr lang="en-US" b="1" dirty="0"/>
              <a:t> </a:t>
            </a:r>
            <a:r>
              <a:rPr lang="en-US" b="1" dirty="0" err="1"/>
              <a:t>aluminijuma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/>
              <a:t>Obojeni</a:t>
            </a:r>
            <a:r>
              <a:rPr lang="en-US" dirty="0"/>
              <a:t> metal, PCK, </a:t>
            </a:r>
            <a:r>
              <a:rPr lang="en-US" dirty="0" err="1"/>
              <a:t>T</a:t>
            </a:r>
            <a:r>
              <a:rPr lang="en-US" baseline="-25000" dirty="0" err="1"/>
              <a:t>toplj</a:t>
            </a:r>
            <a:r>
              <a:rPr lang="en-US" dirty="0"/>
              <a:t>=</a:t>
            </a:r>
            <a:r>
              <a:rPr lang="sr-Latn-CS" dirty="0"/>
              <a:t> </a:t>
            </a:r>
            <a:r>
              <a:rPr lang="en-US" dirty="0"/>
              <a:t>660</a:t>
            </a:r>
            <a:r>
              <a:rPr lang="sr-Latn-CS" baseline="30000" dirty="0" err="1"/>
              <a:t>o</a:t>
            </a:r>
            <a:r>
              <a:rPr lang="sr-Latn-CS" dirty="0" err="1"/>
              <a:t>C</a:t>
            </a:r>
            <a:endParaRPr lang="en-US" dirty="0"/>
          </a:p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Mala </a:t>
            </a:r>
            <a:r>
              <a:rPr lang="en-US" dirty="0" err="1"/>
              <a:t>gustina</a:t>
            </a:r>
            <a:r>
              <a:rPr lang="en-US" dirty="0"/>
              <a:t> (2,2-2,9 g/cm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električna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toplotna</a:t>
            </a:r>
            <a:r>
              <a:rPr lang="en-US" dirty="0"/>
              <a:t> </a:t>
            </a:r>
            <a:r>
              <a:rPr lang="en-US" dirty="0" err="1"/>
              <a:t>provodljivost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livkost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oblikovanja</a:t>
            </a:r>
            <a:r>
              <a:rPr lang="en-US" dirty="0"/>
              <a:t> </a:t>
            </a:r>
            <a:r>
              <a:rPr lang="en-US" dirty="0" err="1"/>
              <a:t>plastičnom</a:t>
            </a:r>
            <a:r>
              <a:rPr lang="en-US" dirty="0"/>
              <a:t> def.</a:t>
            </a:r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koroziona</a:t>
            </a:r>
            <a:r>
              <a:rPr lang="en-US" dirty="0"/>
              <a:t> </a:t>
            </a:r>
            <a:r>
              <a:rPr lang="en-US" dirty="0" err="1"/>
              <a:t>otpornost</a:t>
            </a:r>
            <a:endParaRPr lang="en-US" dirty="0"/>
          </a:p>
          <a:p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elektrotehnika</a:t>
            </a:r>
            <a:r>
              <a:rPr lang="en-US" dirty="0"/>
              <a:t>, </a:t>
            </a:r>
            <a:r>
              <a:rPr lang="en-US" dirty="0" err="1"/>
              <a:t>mašinstvo</a:t>
            </a:r>
            <a:r>
              <a:rPr lang="en-US" dirty="0"/>
              <a:t>, </a:t>
            </a:r>
            <a:r>
              <a:rPr lang="en-US" dirty="0" err="1"/>
              <a:t>građevinarstvo</a:t>
            </a:r>
            <a:r>
              <a:rPr lang="en-US" dirty="0"/>
              <a:t>, </a:t>
            </a:r>
            <a:r>
              <a:rPr lang="en-US" dirty="0" err="1"/>
              <a:t>hemijska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…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Al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err="1"/>
              <a:t>Gasno</a:t>
            </a:r>
            <a:r>
              <a:rPr lang="en-US" dirty="0"/>
              <a:t>: b</a:t>
            </a:r>
            <a:r>
              <a:rPr lang="sr-Latn-CS" dirty="0" err="1"/>
              <a:t>lago</a:t>
            </a:r>
            <a:r>
              <a:rPr lang="sr-Latn-CS" dirty="0"/>
              <a:t> </a:t>
            </a:r>
            <a:r>
              <a:rPr lang="sr-Latn-CS" dirty="0" err="1"/>
              <a:t>redukujući</a:t>
            </a:r>
            <a:r>
              <a:rPr lang="sr-Latn-CS" dirty="0"/>
              <a:t> plamen, manji gorionici u odnosu na </a:t>
            </a:r>
            <a:r>
              <a:rPr lang="sr-Latn-CS" dirty="0" err="1"/>
              <a:t>niskougljenični</a:t>
            </a:r>
            <a:r>
              <a:rPr lang="sr-Latn-CS" dirty="0"/>
              <a:t> čelik</a:t>
            </a:r>
            <a:r>
              <a:rPr lang="en-US" dirty="0"/>
              <a:t>, o</a:t>
            </a:r>
            <a:r>
              <a:rPr lang="sr-Latn-CS" dirty="0" err="1"/>
              <a:t>bavezna</a:t>
            </a:r>
            <a:r>
              <a:rPr lang="sr-Latn-CS" dirty="0"/>
              <a:t> je upotreba </a:t>
            </a:r>
            <a:r>
              <a:rPr lang="sr-Latn-CS" dirty="0" err="1"/>
              <a:t>topitelja</a:t>
            </a:r>
            <a:r>
              <a:rPr lang="sr-Latn-CS" dirty="0"/>
              <a:t> za prevođenje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 u trosku</a:t>
            </a:r>
            <a:r>
              <a:rPr lang="en-US" dirty="0"/>
              <a:t>, DM</a:t>
            </a:r>
            <a:r>
              <a:rPr lang="sr-Latn-CS" dirty="0"/>
              <a:t> Al</a:t>
            </a:r>
            <a:r>
              <a:rPr lang="en-US" dirty="0"/>
              <a:t> </a:t>
            </a:r>
            <a:r>
              <a:rPr lang="sr-Latn-CS" dirty="0"/>
              <a:t>legiran sa 5-12 % Si zbog </a:t>
            </a:r>
            <a:r>
              <a:rPr lang="sr-Latn-CS" dirty="0" err="1"/>
              <a:t>dezoksidacije</a:t>
            </a:r>
            <a:r>
              <a:rPr lang="sr-Latn-CS" dirty="0"/>
              <a:t>.</a:t>
            </a:r>
            <a:endParaRPr lang="en-US" dirty="0"/>
          </a:p>
          <a:p>
            <a:r>
              <a:rPr lang="en-US" u="sng" dirty="0"/>
              <a:t>REL/E</a:t>
            </a:r>
            <a:r>
              <a:rPr lang="en-US" dirty="0"/>
              <a:t>: j</a:t>
            </a:r>
            <a:r>
              <a:rPr lang="sr-Latn-CS" dirty="0" err="1"/>
              <a:t>ednosmerna</a:t>
            </a:r>
            <a:r>
              <a:rPr lang="sr-Latn-CS" dirty="0"/>
              <a:t> struja</a:t>
            </a:r>
            <a:r>
              <a:rPr lang="en-US" dirty="0"/>
              <a:t>, </a:t>
            </a:r>
            <a:r>
              <a:rPr lang="sr-Latn-CS" dirty="0"/>
              <a:t>obrnuta polarnost (e</a:t>
            </a:r>
            <a:r>
              <a:rPr lang="en-US" dirty="0"/>
              <a:t>-</a:t>
            </a:r>
            <a:r>
              <a:rPr lang="sr-Latn-CS" dirty="0"/>
              <a:t> od </a:t>
            </a:r>
            <a:r>
              <a:rPr lang="en-US" dirty="0"/>
              <a:t>OM</a:t>
            </a:r>
            <a:r>
              <a:rPr lang="sr-Latn-CS" dirty="0"/>
              <a:t> razarajući sloj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)</a:t>
            </a:r>
            <a:r>
              <a:rPr lang="en-US" dirty="0"/>
              <a:t>, o</a:t>
            </a:r>
            <a:r>
              <a:rPr lang="sr-Latn-CS" dirty="0" err="1"/>
              <a:t>bično</a:t>
            </a:r>
            <a:r>
              <a:rPr lang="sr-Latn-CS" dirty="0"/>
              <a:t> zavarivanje sa obe strane osnovnog materijala</a:t>
            </a:r>
            <a:r>
              <a:rPr lang="en-US" dirty="0"/>
              <a:t>, </a:t>
            </a:r>
            <a:r>
              <a:rPr lang="sr-Latn-CS" dirty="0"/>
              <a:t>D</a:t>
            </a:r>
            <a:r>
              <a:rPr lang="en-US" dirty="0"/>
              <a:t>M</a:t>
            </a:r>
            <a:r>
              <a:rPr lang="sr-Latn-CS" dirty="0"/>
              <a:t> sličnog hemijskog sastava kao osnovni materijal</a:t>
            </a:r>
            <a:r>
              <a:rPr lang="en-US" dirty="0"/>
              <a:t>, p</a:t>
            </a:r>
            <a:r>
              <a:rPr lang="sr-Latn-CS" dirty="0" err="1"/>
              <a:t>rimen</a:t>
            </a:r>
            <a:r>
              <a:rPr lang="en-US" dirty="0"/>
              <a:t>a</a:t>
            </a:r>
            <a:r>
              <a:rPr lang="sr-Latn-CS" dirty="0"/>
              <a:t> </a:t>
            </a:r>
            <a:r>
              <a:rPr lang="sr-Latn-CS" dirty="0" err="1"/>
              <a:t>čeličn</a:t>
            </a:r>
            <a:r>
              <a:rPr lang="en-US" dirty="0"/>
              <a:t>e</a:t>
            </a:r>
            <a:r>
              <a:rPr lang="sr-Latn-CS" dirty="0"/>
              <a:t> podložne trake za sprečavanje isticanja </a:t>
            </a:r>
            <a:r>
              <a:rPr lang="sr-Latn-CS" dirty="0" err="1"/>
              <a:t>rastopa</a:t>
            </a:r>
            <a:r>
              <a:rPr lang="en-US" dirty="0"/>
              <a:t>, z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sr-Latn-CS" dirty="0"/>
              <a:t>debljine preko 4 mm.</a:t>
            </a:r>
            <a:endParaRPr lang="en-US" dirty="0"/>
          </a:p>
          <a:p>
            <a:r>
              <a:rPr lang="en-US" u="sng" dirty="0"/>
              <a:t>TIG</a:t>
            </a:r>
            <a:r>
              <a:rPr lang="en-US" dirty="0"/>
              <a:t>: </a:t>
            </a:r>
            <a:r>
              <a:rPr lang="sr-Latn-CS" dirty="0"/>
              <a:t>Obavezna naizmenična struja za razbijanje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 (razaranje oksida bombardovanjem teškim jonima argona)</a:t>
            </a:r>
          </a:p>
          <a:p>
            <a:pPr defTabSz="401638"/>
            <a:r>
              <a:rPr lang="en-US" u="sng" dirty="0"/>
              <a:t>MIG</a:t>
            </a:r>
            <a:r>
              <a:rPr lang="en-US" dirty="0"/>
              <a:t>: </a:t>
            </a:r>
            <a:r>
              <a:rPr lang="sr-Latn-CS" dirty="0"/>
              <a:t>jednosmerna struja obrnute polarnosti</a:t>
            </a:r>
            <a:r>
              <a:rPr lang="en-US" dirty="0"/>
              <a:t>, </a:t>
            </a:r>
            <a:r>
              <a:rPr lang="sr-Latn-CS" dirty="0"/>
              <a:t>za debljine preko 4 mm </a:t>
            </a:r>
            <a:r>
              <a:rPr lang="en-US" dirty="0"/>
              <a:t>(</a:t>
            </a:r>
            <a:r>
              <a:rPr lang="sr-Latn-CS" dirty="0"/>
              <a:t>do 4 mm</a:t>
            </a:r>
            <a:r>
              <a:rPr lang="en-US" dirty="0"/>
              <a:t> se </a:t>
            </a:r>
            <a:r>
              <a:rPr lang="en-US" dirty="0" err="1"/>
              <a:t>primenjuje</a:t>
            </a:r>
            <a:r>
              <a:rPr lang="sr-Latn-CS" dirty="0"/>
              <a:t> TIG</a:t>
            </a:r>
            <a:r>
              <a:rPr lang="en-US" dirty="0"/>
              <a:t>)</a:t>
            </a:r>
          </a:p>
          <a:p>
            <a:r>
              <a:rPr lang="en-US" u="sng" dirty="0" err="1"/>
              <a:t>Elektrootporno</a:t>
            </a:r>
            <a:r>
              <a:rPr lang="en-US" dirty="0"/>
              <a:t>: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sr-Latn-CS" dirty="0" err="1"/>
              <a:t>sučeono</a:t>
            </a:r>
            <a:r>
              <a:rPr lang="sr-Latn-C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sr-Latn-CS" dirty="0"/>
              <a:t>tačkasto</a:t>
            </a:r>
            <a:r>
              <a:rPr lang="en-US" dirty="0"/>
              <a:t>g</a:t>
            </a:r>
            <a:r>
              <a:rPr lang="sr-Latn-CS" dirty="0"/>
              <a:t> je problem velika brzina topljenja Al, za šavno je potrebna velika snaga uređaja. Mogu da se primenjuju podložne pločice.</a:t>
            </a:r>
            <a:endParaRPr lang="en-US" dirty="0"/>
          </a:p>
          <a:p>
            <a:r>
              <a:rPr lang="en-US" u="sng" dirty="0" err="1"/>
              <a:t>Trenjem</a:t>
            </a:r>
            <a:r>
              <a:rPr lang="en-US" dirty="0"/>
              <a:t>:  </a:t>
            </a:r>
            <a:r>
              <a:rPr lang="en-US" dirty="0" err="1"/>
              <a:t>trenjem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mešanjem</a:t>
            </a:r>
            <a:r>
              <a:rPr lang="en-US" dirty="0"/>
              <a:t> (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),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taložno</a:t>
            </a:r>
            <a:r>
              <a:rPr lang="en-US" dirty="0"/>
              <a:t> </a:t>
            </a:r>
            <a:r>
              <a:rPr lang="en-US" dirty="0" err="1"/>
              <a:t>ojačane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, </a:t>
            </a:r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80% (</a:t>
            </a:r>
            <a:r>
              <a:rPr lang="en-US" dirty="0" err="1"/>
              <a:t>umesto</a:t>
            </a:r>
            <a:r>
              <a:rPr lang="en-US" dirty="0"/>
              <a:t> 30-50%)</a:t>
            </a:r>
          </a:p>
        </p:txBody>
      </p:sp>
    </p:spTree>
    <p:extLst>
      <p:ext uri="{BB962C8B-B14F-4D97-AF65-F5344CB8AC3E}">
        <p14:creationId xmlns:p14="http://schemas.microsoft.com/office/powerpoint/2010/main" val="165948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aluminijuma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EN AW-2xxx: </a:t>
            </a:r>
            <a:r>
              <a:rPr lang="en-US" dirty="0" err="1"/>
              <a:t>osnovni</a:t>
            </a:r>
            <a:r>
              <a:rPr lang="en-US" dirty="0"/>
              <a:t> leg.elem.je Cu</a:t>
            </a:r>
          </a:p>
          <a:p>
            <a:pPr marL="0" indent="0">
              <a:buNone/>
            </a:pPr>
            <a:r>
              <a:rPr lang="en-US" dirty="0"/>
              <a:t>	    3xxx: </a:t>
            </a:r>
            <a:r>
              <a:rPr lang="en-US" dirty="0" err="1"/>
              <a:t>osnovni</a:t>
            </a:r>
            <a:r>
              <a:rPr lang="en-US" dirty="0"/>
              <a:t> leg.elem.je </a:t>
            </a:r>
            <a:r>
              <a:rPr lang="en-US" dirty="0" err="1"/>
              <a:t>Mn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  4xxx: </a:t>
            </a:r>
            <a:r>
              <a:rPr lang="en-US" dirty="0" err="1"/>
              <a:t>osnovni</a:t>
            </a:r>
            <a:r>
              <a:rPr lang="en-US" dirty="0"/>
              <a:t> leg.elem.je Si</a:t>
            </a:r>
          </a:p>
          <a:p>
            <a:pPr marL="0" indent="0">
              <a:buNone/>
            </a:pPr>
            <a:r>
              <a:rPr lang="en-US" dirty="0"/>
              <a:t>	    5xxx: </a:t>
            </a:r>
            <a:r>
              <a:rPr lang="en-US" dirty="0" err="1"/>
              <a:t>osnovni</a:t>
            </a:r>
            <a:r>
              <a:rPr lang="en-US" dirty="0"/>
              <a:t> leg.elem.je Mg</a:t>
            </a:r>
          </a:p>
          <a:p>
            <a:pPr marL="0" indent="0">
              <a:buNone/>
            </a:pPr>
            <a:r>
              <a:rPr lang="en-US" dirty="0"/>
              <a:t>	    6xxx: </a:t>
            </a:r>
            <a:r>
              <a:rPr lang="en-US" dirty="0" err="1"/>
              <a:t>osnovni</a:t>
            </a:r>
            <a:r>
              <a:rPr lang="en-US" dirty="0"/>
              <a:t> leg.elem.su Mg </a:t>
            </a:r>
            <a:r>
              <a:rPr lang="en-US" dirty="0" err="1"/>
              <a:t>i</a:t>
            </a:r>
            <a:r>
              <a:rPr lang="en-US" dirty="0"/>
              <a:t> Si</a:t>
            </a:r>
          </a:p>
          <a:p>
            <a:pPr marL="0" indent="0">
              <a:buNone/>
            </a:pPr>
            <a:r>
              <a:rPr lang="en-US" dirty="0"/>
              <a:t>	    7xxx: </a:t>
            </a:r>
            <a:r>
              <a:rPr lang="en-US" dirty="0" err="1"/>
              <a:t>osnovni</a:t>
            </a:r>
            <a:r>
              <a:rPr lang="en-US" dirty="0"/>
              <a:t> leg.elem.je Zn (</a:t>
            </a:r>
            <a:r>
              <a:rPr lang="en-US" dirty="0" err="1"/>
              <a:t>i</a:t>
            </a:r>
            <a:r>
              <a:rPr lang="en-US" dirty="0"/>
              <a:t> Mg)</a:t>
            </a:r>
          </a:p>
          <a:p>
            <a:pPr marL="0" indent="0">
              <a:buNone/>
            </a:pPr>
            <a:r>
              <a:rPr lang="en-US" dirty="0"/>
              <a:t>	    8xxx: </a:t>
            </a:r>
            <a:r>
              <a:rPr lang="en-US" dirty="0" err="1"/>
              <a:t>legiran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leg.elem</a:t>
            </a:r>
            <a:r>
              <a:rPr lang="en-US" dirty="0"/>
              <a:t>. (Li, Fe, 		    Sn, Ni,…)</a:t>
            </a:r>
          </a:p>
          <a:p>
            <a:pPr marL="0" indent="0">
              <a:buNone/>
            </a:pPr>
            <a:r>
              <a:rPr lang="en-US" dirty="0"/>
              <a:t>	    9xxx: </a:t>
            </a:r>
            <a:r>
              <a:rPr lang="en-US" dirty="0" err="1"/>
              <a:t>neutvrđene</a:t>
            </a:r>
            <a:r>
              <a:rPr lang="en-US" dirty="0"/>
              <a:t> </a:t>
            </a:r>
            <a:r>
              <a:rPr lang="en-US" dirty="0" err="1"/>
              <a:t>legirajuće</a:t>
            </a:r>
            <a:r>
              <a:rPr lang="en-US" dirty="0"/>
              <a:t> </a:t>
            </a:r>
            <a:r>
              <a:rPr lang="en-US" dirty="0" err="1"/>
              <a:t>grupe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3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legura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3886200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Legure</a:t>
            </a:r>
            <a:r>
              <a:rPr lang="en-US" u="sng" dirty="0"/>
              <a:t> </a:t>
            </a:r>
            <a:r>
              <a:rPr lang="en-US" u="sng" dirty="0" err="1"/>
              <a:t>koje</a:t>
            </a:r>
            <a:r>
              <a:rPr lang="en-US" u="sng" dirty="0"/>
              <a:t> ne </a:t>
            </a:r>
            <a:r>
              <a:rPr lang="en-US" u="sng" dirty="0" err="1"/>
              <a:t>ojačavaju</a:t>
            </a:r>
            <a:r>
              <a:rPr lang="en-US" u="sng" dirty="0"/>
              <a:t> </a:t>
            </a:r>
            <a:r>
              <a:rPr lang="en-US" u="sng" dirty="0" err="1"/>
              <a:t>termičkom</a:t>
            </a:r>
            <a:r>
              <a:rPr lang="en-US" u="sng" dirty="0"/>
              <a:t> </a:t>
            </a:r>
            <a:r>
              <a:rPr lang="en-US" u="sng" dirty="0" err="1"/>
              <a:t>obradom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Rastvarajuće</a:t>
            </a:r>
            <a:r>
              <a:rPr lang="en-US" dirty="0"/>
              <a:t> </a:t>
            </a:r>
            <a:r>
              <a:rPr lang="en-US" dirty="0" err="1"/>
              <a:t>ojačavanje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sekundarnim</a:t>
            </a:r>
            <a:r>
              <a:rPr lang="en-US" dirty="0"/>
              <a:t> </a:t>
            </a:r>
            <a:r>
              <a:rPr lang="en-US" dirty="0" err="1"/>
              <a:t>fazama</a:t>
            </a:r>
            <a:r>
              <a:rPr lang="en-US" dirty="0"/>
              <a:t> (</a:t>
            </a:r>
            <a:r>
              <a:rPr lang="en-US" dirty="0" err="1"/>
              <a:t>disperziono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Deformaciono</a:t>
            </a:r>
            <a:r>
              <a:rPr lang="en-US" dirty="0"/>
              <a:t> </a:t>
            </a:r>
            <a:r>
              <a:rPr lang="en-US" dirty="0" err="1"/>
              <a:t>ojačavanje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 err="1"/>
              <a:t>Legure</a:t>
            </a:r>
            <a:r>
              <a:rPr lang="en-US" u="sng" dirty="0"/>
              <a:t> </a:t>
            </a:r>
            <a:r>
              <a:rPr lang="en-US" u="sng" dirty="0" err="1"/>
              <a:t>koje</a:t>
            </a:r>
            <a:r>
              <a:rPr lang="en-US" u="sng" dirty="0"/>
              <a:t> </a:t>
            </a:r>
            <a:r>
              <a:rPr lang="en-US" u="sng" dirty="0" err="1"/>
              <a:t>ojačavaju</a:t>
            </a:r>
            <a:r>
              <a:rPr lang="en-US" u="sng" dirty="0"/>
              <a:t> </a:t>
            </a:r>
            <a:r>
              <a:rPr lang="en-US" u="sng" dirty="0" err="1"/>
              <a:t>termičkom</a:t>
            </a:r>
            <a:r>
              <a:rPr lang="en-US" u="sng" dirty="0"/>
              <a:t> </a:t>
            </a:r>
            <a:r>
              <a:rPr lang="en-US" u="sng" dirty="0" err="1"/>
              <a:t>obradom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sekundarnim</a:t>
            </a:r>
            <a:r>
              <a:rPr lang="en-US" dirty="0"/>
              <a:t> </a:t>
            </a:r>
            <a:r>
              <a:rPr lang="en-US" dirty="0" err="1"/>
              <a:t>fazama</a:t>
            </a:r>
            <a:r>
              <a:rPr lang="en-US" dirty="0"/>
              <a:t> (</a:t>
            </a:r>
            <a:r>
              <a:rPr lang="en-US" dirty="0" err="1"/>
              <a:t>taložno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0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95400" y="0"/>
            <a:ext cx="6477000" cy="6858000"/>
            <a:chOff x="0" y="0"/>
            <a:chExt cx="6477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4231" t="26042" r="26574" b="5208"/>
            <a:stretch/>
          </p:blipFill>
          <p:spPr>
            <a:xfrm>
              <a:off x="846123" y="0"/>
              <a:ext cx="5021277" cy="39452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5446" t="37500" r="9005" b="20833"/>
            <a:stretch/>
          </p:blipFill>
          <p:spPr>
            <a:xfrm>
              <a:off x="769923" y="5088363"/>
              <a:ext cx="5707077" cy="1769637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1371600" y="4571999"/>
              <a:ext cx="304800" cy="609601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2590800" y="4753735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3200400" y="4753735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343400" y="4777167"/>
              <a:ext cx="3048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486400" y="4800600"/>
              <a:ext cx="3048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2895600"/>
              <a:ext cx="1066800" cy="191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Legure</a:t>
              </a:r>
              <a:r>
                <a:rPr lang="en-US" dirty="0"/>
                <a:t>: </a:t>
              </a:r>
            </a:p>
            <a:p>
              <a:endParaRPr lang="en-US" sz="1050" dirty="0"/>
            </a:p>
            <a:p>
              <a:r>
                <a:rPr lang="en-US" dirty="0"/>
                <a:t>Al-Cu (2xxx):</a:t>
              </a:r>
            </a:p>
            <a:p>
              <a:r>
                <a:rPr lang="en-US" dirty="0"/>
                <a:t>Al-Zn-Mg</a:t>
              </a:r>
            </a:p>
            <a:p>
              <a:r>
                <a:rPr lang="en-US" dirty="0"/>
                <a:t>(7xxx):   </a:t>
              </a:r>
            </a:p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9923" y="4191000"/>
              <a:ext cx="1058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čvrsti</a:t>
              </a:r>
              <a:r>
                <a:rPr lang="en-US" sz="1200" b="1" dirty="0"/>
                <a:t> </a:t>
              </a:r>
              <a:r>
                <a:rPr lang="en-US" sz="1200" b="1" dirty="0" err="1"/>
                <a:t>rastvor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36723" y="4191000"/>
              <a:ext cx="19732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Koherentni</a:t>
              </a:r>
              <a:r>
                <a:rPr lang="en-US" sz="1200" b="1" dirty="0"/>
                <a:t> </a:t>
              </a:r>
              <a:r>
                <a:rPr lang="en-US" sz="1200" b="1" dirty="0" err="1"/>
                <a:t>talozi</a:t>
              </a:r>
              <a:r>
                <a:rPr lang="en-US" sz="1200" b="1" dirty="0"/>
                <a:t> (GP zone)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9901" y="4129003"/>
              <a:ext cx="906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delimično</a:t>
              </a:r>
              <a:r>
                <a:rPr lang="en-US" sz="1200" b="1" dirty="0"/>
                <a:t> </a:t>
              </a:r>
              <a:r>
                <a:rPr lang="en-US" sz="1200" b="1" dirty="0" err="1"/>
                <a:t>koherentni</a:t>
              </a:r>
              <a:r>
                <a:rPr lang="en-US" sz="1200" b="1" dirty="0"/>
                <a:t> </a:t>
              </a:r>
              <a:r>
                <a:rPr lang="en-US" sz="1200" b="1" dirty="0" err="1"/>
                <a:t>talozi</a:t>
              </a:r>
              <a:r>
                <a:rPr lang="en-US" sz="1200" b="1" dirty="0"/>
                <a:t> (ƞ` - </a:t>
              </a:r>
              <a:r>
                <a:rPr lang="en-US" sz="1200" b="1" dirty="0" err="1"/>
                <a:t>faza</a:t>
              </a:r>
              <a:r>
                <a:rPr lang="en-US" sz="1200" b="1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84625" y="4038600"/>
              <a:ext cx="1058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nekoherentni</a:t>
              </a:r>
              <a:r>
                <a:rPr lang="en-US" sz="1200" b="1" dirty="0"/>
                <a:t> </a:t>
              </a:r>
              <a:r>
                <a:rPr lang="en-US" sz="1200" b="1" dirty="0" err="1"/>
                <a:t>talozi</a:t>
              </a:r>
              <a:r>
                <a:rPr lang="en-US" sz="1200" b="1" dirty="0"/>
                <a:t> (ƞ – </a:t>
              </a:r>
              <a:r>
                <a:rPr lang="en-US" sz="1200" b="1" dirty="0" err="1"/>
                <a:t>faza</a:t>
              </a:r>
              <a:r>
                <a:rPr lang="en-US" sz="1200" b="1" dirty="0"/>
                <a:t> Zn</a:t>
              </a:r>
              <a:r>
                <a:rPr lang="en-US" sz="1200" b="1" baseline="-25000" dirty="0"/>
                <a:t>2</a:t>
              </a:r>
              <a:r>
                <a:rPr lang="en-US" sz="1200" b="1" dirty="0"/>
                <a:t>Mg)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3946866"/>
              <a:ext cx="5943501" cy="91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249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Postupci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-    MIG </a:t>
            </a:r>
          </a:p>
          <a:p>
            <a:pPr marL="0" indent="0">
              <a:buNone/>
            </a:pPr>
            <a:r>
              <a:rPr lang="en-US" dirty="0"/>
              <a:t>-    TIG</a:t>
            </a:r>
          </a:p>
          <a:p>
            <a:pPr>
              <a:buFontTx/>
              <a:buChar char="-"/>
            </a:pPr>
            <a:r>
              <a:rPr lang="en-US" dirty="0" err="1"/>
              <a:t>elektronski</a:t>
            </a:r>
            <a:r>
              <a:rPr lang="en-US" dirty="0"/>
              <a:t> </a:t>
            </a:r>
            <a:r>
              <a:rPr lang="en-US" dirty="0" err="1"/>
              <a:t>snop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elektrootporno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laserom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trenjem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ultrazvučno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difuziono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Problemi</a:t>
            </a:r>
            <a:r>
              <a:rPr lang="en-US" b="1" dirty="0"/>
              <a:t>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Sklonost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obrazovanju</a:t>
            </a:r>
            <a:r>
              <a:rPr lang="en-US" dirty="0"/>
              <a:t> </a:t>
            </a:r>
            <a:r>
              <a:rPr lang="en-US" dirty="0" err="1"/>
              <a:t>prslina</a:t>
            </a:r>
            <a:endParaRPr lang="sr-Latn-C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u </a:t>
            </a:r>
            <a:r>
              <a:rPr lang="en-US" dirty="0" err="1"/>
              <a:t>šavu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Naponska</a:t>
            </a:r>
            <a:r>
              <a:rPr lang="en-US" dirty="0"/>
              <a:t> </a:t>
            </a:r>
            <a:r>
              <a:rPr lang="en-US" dirty="0" err="1"/>
              <a:t>korozija</a:t>
            </a:r>
            <a:endParaRPr lang="en-US" baseline="-25000" dirty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aluminijuma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3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6172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err="1"/>
              <a:t>Sklonost</a:t>
            </a:r>
            <a:r>
              <a:rPr lang="en-US" b="1" dirty="0"/>
              <a:t> ka </a:t>
            </a:r>
            <a:r>
              <a:rPr lang="en-US" b="1" dirty="0" err="1"/>
              <a:t>obrazovanju</a:t>
            </a:r>
            <a:r>
              <a:rPr lang="en-US" b="1" dirty="0"/>
              <a:t> </a:t>
            </a:r>
            <a:r>
              <a:rPr lang="en-US" b="1" dirty="0" err="1"/>
              <a:t>prslina</a:t>
            </a:r>
            <a:r>
              <a:rPr lang="en-US" b="1" dirty="0"/>
              <a:t>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>
              <a:buNone/>
            </a:pPr>
            <a:r>
              <a:rPr lang="en-US" dirty="0"/>
              <a:t>a) </a:t>
            </a:r>
            <a:r>
              <a:rPr lang="en-US" dirty="0" err="1"/>
              <a:t>Legure</a:t>
            </a:r>
            <a:r>
              <a:rPr lang="en-US" dirty="0"/>
              <a:t> Al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sklone</a:t>
            </a:r>
            <a:r>
              <a:rPr lang="en-US" dirty="0"/>
              <a:t> </a:t>
            </a:r>
            <a:r>
              <a:rPr lang="en-US" b="1" u="sng" dirty="0" err="1"/>
              <a:t>vrućim</a:t>
            </a:r>
            <a:r>
              <a:rPr lang="en-US" b="1" u="sng" dirty="0"/>
              <a:t> </a:t>
            </a:r>
            <a:r>
              <a:rPr lang="en-US" b="1" u="sng" dirty="0" err="1"/>
              <a:t>prslinama</a:t>
            </a:r>
            <a:r>
              <a:rPr lang="en-US" b="1" u="sng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širokog</a:t>
            </a:r>
            <a:r>
              <a:rPr lang="en-US" dirty="0"/>
              <a:t> </a:t>
            </a:r>
            <a:r>
              <a:rPr lang="en-US" dirty="0" err="1"/>
              <a:t>intervala</a:t>
            </a:r>
            <a:r>
              <a:rPr lang="en-US" dirty="0"/>
              <a:t> </a:t>
            </a:r>
            <a:r>
              <a:rPr lang="en-US" dirty="0" err="1"/>
              <a:t>kristalizacije</a:t>
            </a:r>
            <a:r>
              <a:rPr lang="en-US" dirty="0"/>
              <a:t> –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kristalizacije</a:t>
            </a:r>
            <a:r>
              <a:rPr lang="en-US" dirty="0"/>
              <a:t>.</a:t>
            </a:r>
          </a:p>
          <a:p>
            <a:r>
              <a:rPr lang="en-US" dirty="0" err="1"/>
              <a:t>Vruće</a:t>
            </a:r>
            <a:r>
              <a:rPr lang="en-US" dirty="0"/>
              <a:t> (</a:t>
            </a:r>
            <a:r>
              <a:rPr lang="en-US" dirty="0" err="1"/>
              <a:t>kristalizacione</a:t>
            </a:r>
            <a:r>
              <a:rPr lang="en-US" dirty="0"/>
              <a:t>) </a:t>
            </a:r>
            <a:r>
              <a:rPr lang="en-US" dirty="0" err="1"/>
              <a:t>prsline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da se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kristalizovanih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obrazuje</a:t>
            </a:r>
            <a:r>
              <a:rPr lang="en-US" dirty="0"/>
              <a:t> </a:t>
            </a:r>
            <a:r>
              <a:rPr lang="en-US" dirty="0" err="1"/>
              <a:t>tečni</a:t>
            </a:r>
            <a:r>
              <a:rPr lang="en-US" dirty="0"/>
              <a:t> </a:t>
            </a:r>
            <a:r>
              <a:rPr lang="en-US" dirty="0" err="1"/>
              <a:t>eutektikum</a:t>
            </a:r>
            <a:r>
              <a:rPr lang="en-US" dirty="0"/>
              <a:t>, u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očvršćavanja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nastanu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b="1" dirty="0" err="1"/>
              <a:t>Hladne</a:t>
            </a:r>
            <a:r>
              <a:rPr lang="en-US" b="1" dirty="0"/>
              <a:t> </a:t>
            </a:r>
            <a:r>
              <a:rPr lang="en-US" b="1" dirty="0" err="1"/>
              <a:t>prsline</a:t>
            </a:r>
            <a:r>
              <a:rPr lang="en-US" b="1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koeficijenta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toplotnog</a:t>
            </a:r>
            <a:r>
              <a:rPr lang="en-US" dirty="0"/>
              <a:t> </a:t>
            </a:r>
            <a:r>
              <a:rPr lang="en-US" dirty="0" err="1"/>
              <a:t>širenja</a:t>
            </a:r>
            <a:endParaRPr lang="en-US" dirty="0"/>
          </a:p>
          <a:p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legirajućih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09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Rešenje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prslina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Dodatak</a:t>
            </a:r>
            <a:r>
              <a:rPr lang="en-US" dirty="0"/>
              <a:t> Si, </a:t>
            </a:r>
            <a:r>
              <a:rPr lang="en-US" dirty="0" err="1"/>
              <a:t>Ti</a:t>
            </a:r>
            <a:r>
              <a:rPr lang="en-US" dirty="0"/>
              <a:t>, B, </a:t>
            </a:r>
            <a:r>
              <a:rPr lang="en-US" dirty="0" err="1"/>
              <a:t>Zr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usitnjavaju</a:t>
            </a:r>
            <a:r>
              <a:rPr lang="en-US" dirty="0"/>
              <a:t> </a:t>
            </a:r>
            <a:r>
              <a:rPr lang="en-US" dirty="0" err="1"/>
              <a:t>zrno</a:t>
            </a:r>
            <a:r>
              <a:rPr lang="en-US" dirty="0"/>
              <a:t> </a:t>
            </a:r>
          </a:p>
          <a:p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da se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mešanje</a:t>
            </a:r>
            <a:r>
              <a:rPr lang="en-US" dirty="0"/>
              <a:t> DM </a:t>
            </a:r>
            <a:r>
              <a:rPr lang="en-US" dirty="0" err="1"/>
              <a:t>i</a:t>
            </a:r>
            <a:r>
              <a:rPr lang="en-US" dirty="0"/>
              <a:t> OM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smanjeno</a:t>
            </a:r>
            <a:r>
              <a:rPr lang="en-US" dirty="0"/>
              <a:t> </a:t>
            </a:r>
            <a:r>
              <a:rPr lang="en-US" dirty="0" err="1"/>
              <a:t>pregrevanje</a:t>
            </a:r>
            <a:r>
              <a:rPr lang="en-US" dirty="0"/>
              <a:t> (</a:t>
            </a:r>
            <a:r>
              <a:rPr lang="en-US" dirty="0" err="1"/>
              <a:t>ograničen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)</a:t>
            </a:r>
          </a:p>
          <a:p>
            <a:r>
              <a:rPr lang="en-US" dirty="0" err="1"/>
              <a:t>Predgrevanje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200-220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sporijeg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2. </a:t>
            </a:r>
            <a:r>
              <a:rPr lang="en-US" b="1" dirty="0" err="1"/>
              <a:t>Obrazovanje</a:t>
            </a:r>
            <a:r>
              <a:rPr lang="en-US" b="1" dirty="0"/>
              <a:t> </a:t>
            </a:r>
            <a:r>
              <a:rPr lang="en-US" b="1" dirty="0" err="1"/>
              <a:t>pora</a:t>
            </a:r>
            <a:r>
              <a:rPr lang="en-US" b="1" dirty="0"/>
              <a:t> u </a:t>
            </a:r>
            <a:r>
              <a:rPr lang="en-US" b="1" dirty="0" err="1"/>
              <a:t>šavu</a:t>
            </a:r>
            <a:r>
              <a:rPr lang="en-US" b="1" dirty="0"/>
              <a:t> (</a:t>
            </a:r>
            <a:r>
              <a:rPr lang="en-US" b="1" dirty="0" err="1"/>
              <a:t>veća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/>
              <a:t>tehn.čistog</a:t>
            </a:r>
            <a:r>
              <a:rPr lang="en-US" b="1" dirty="0"/>
              <a:t> Al </a:t>
            </a:r>
            <a:r>
              <a:rPr lang="en-US" b="1" dirty="0" err="1"/>
              <a:t>nego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/>
              <a:t>legura</a:t>
            </a:r>
            <a:r>
              <a:rPr lang="en-US" b="1" dirty="0"/>
              <a:t>):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uzrok</a:t>
            </a:r>
            <a:r>
              <a:rPr lang="en-US" dirty="0"/>
              <a:t> je </a:t>
            </a:r>
            <a:r>
              <a:rPr lang="en-US" dirty="0" err="1"/>
              <a:t>vlaga</a:t>
            </a:r>
            <a:r>
              <a:rPr lang="en-US" dirty="0"/>
              <a:t> (</a:t>
            </a:r>
            <a:r>
              <a:rPr lang="en-US" dirty="0" err="1"/>
              <a:t>vodonik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skupljanje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a) Pore </a:t>
            </a:r>
            <a:r>
              <a:rPr lang="en-US" b="1" u="sng" dirty="0" err="1"/>
              <a:t>usled</a:t>
            </a:r>
            <a:r>
              <a:rPr lang="en-US" b="1" u="sng" dirty="0"/>
              <a:t> </a:t>
            </a:r>
            <a:r>
              <a:rPr lang="en-US" b="1" u="sng" dirty="0" err="1"/>
              <a:t>prisustva</a:t>
            </a:r>
            <a:r>
              <a:rPr lang="en-US" b="1" u="sng" dirty="0"/>
              <a:t> </a:t>
            </a:r>
            <a:r>
              <a:rPr lang="en-US" b="1" u="sng" dirty="0" err="1"/>
              <a:t>vlage</a:t>
            </a:r>
            <a:r>
              <a:rPr lang="en-US" b="1" u="sng" dirty="0"/>
              <a:t>:</a:t>
            </a:r>
          </a:p>
          <a:p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rastvorljivosti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u </a:t>
            </a:r>
            <a:r>
              <a:rPr lang="en-US" dirty="0" err="1"/>
              <a:t>tečnom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čvrstom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apsorbovanja</a:t>
            </a:r>
            <a:r>
              <a:rPr lang="en-US" dirty="0"/>
              <a:t> </a:t>
            </a:r>
            <a:r>
              <a:rPr lang="en-US" dirty="0" err="1"/>
              <a:t>vlage</a:t>
            </a:r>
            <a:r>
              <a:rPr lang="en-US" dirty="0"/>
              <a:t> (</a:t>
            </a:r>
            <a:r>
              <a:rPr lang="en-US" dirty="0" err="1"/>
              <a:t>vodene</a:t>
            </a:r>
            <a:r>
              <a:rPr lang="en-US" dirty="0"/>
              <a:t> pare)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reakcije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   2Al+3H</a:t>
            </a:r>
            <a:r>
              <a:rPr lang="en-US" baseline="-25000" dirty="0"/>
              <a:t>2</a:t>
            </a:r>
            <a:r>
              <a:rPr lang="en-US" dirty="0"/>
              <a:t>O	     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+6H</a:t>
            </a:r>
          </a:p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očvršćavanju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zarobljavanja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u </a:t>
            </a:r>
            <a:r>
              <a:rPr lang="en-US" dirty="0" err="1"/>
              <a:t>metalu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.</a:t>
            </a:r>
          </a:p>
          <a:p>
            <a:r>
              <a:rPr lang="en-US" dirty="0" err="1"/>
              <a:t>Dodatni</a:t>
            </a:r>
            <a:r>
              <a:rPr lang="en-US" dirty="0"/>
              <a:t> problem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prisustvo</a:t>
            </a:r>
            <a:r>
              <a:rPr lang="en-US" dirty="0"/>
              <a:t>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opnu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rastopa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dozvoljava</a:t>
            </a:r>
            <a:r>
              <a:rPr lang="en-US" dirty="0"/>
              <a:t> </a:t>
            </a:r>
            <a:r>
              <a:rPr lang="en-US" dirty="0" err="1"/>
              <a:t>vodoniku</a:t>
            </a:r>
            <a:r>
              <a:rPr lang="en-US" dirty="0"/>
              <a:t> da </a:t>
            </a:r>
            <a:r>
              <a:rPr lang="en-US" dirty="0" err="1"/>
              <a:t>napusti</a:t>
            </a:r>
            <a:r>
              <a:rPr lang="en-US" dirty="0"/>
              <a:t> </a:t>
            </a:r>
            <a:r>
              <a:rPr lang="en-US" dirty="0" err="1"/>
              <a:t>šav</a:t>
            </a:r>
            <a:r>
              <a:rPr lang="en-US" dirty="0"/>
              <a:t>.</a:t>
            </a:r>
          </a:p>
          <a:p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je </a:t>
            </a:r>
            <a:r>
              <a:rPr lang="en-US" dirty="0" err="1"/>
              <a:t>okrugao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ovalan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24200" y="4114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62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986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Office Theme</vt:lpstr>
      <vt:lpstr>Tehnologija spajanja savremenih materijala </vt:lpstr>
      <vt:lpstr>Zavarljivost aluminijuma i legura aluminijuma</vt:lpstr>
      <vt:lpstr>PowerPoint Presentation</vt:lpstr>
      <vt:lpstr>Ojačavanje legura</vt:lpstr>
      <vt:lpstr>PowerPoint Presentation</vt:lpstr>
      <vt:lpstr>Zavarivanje legura aluminijuma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Zavarljivost livenih legura aluminijuma</vt:lpstr>
      <vt:lpstr>Postupci zavarivanja Al i legura Al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234</cp:revision>
  <dcterms:created xsi:type="dcterms:W3CDTF">2015-08-03T17:45:04Z</dcterms:created>
  <dcterms:modified xsi:type="dcterms:W3CDTF">2016-12-28T08:29:25Z</dcterms:modified>
</cp:coreProperties>
</file>